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71" r:id="rId2"/>
    <p:sldId id="292" r:id="rId3"/>
    <p:sldId id="272" r:id="rId4"/>
    <p:sldId id="273" r:id="rId5"/>
    <p:sldId id="297" r:id="rId6"/>
    <p:sldId id="279" r:id="rId7"/>
    <p:sldId id="296" r:id="rId8"/>
    <p:sldId id="295" r:id="rId9"/>
    <p:sldId id="278" r:id="rId10"/>
    <p:sldId id="293" r:id="rId11"/>
    <p:sldId id="294" r:id="rId12"/>
    <p:sldId id="283" r:id="rId13"/>
    <p:sldId id="286" r:id="rId14"/>
    <p:sldId id="287" r:id="rId15"/>
    <p:sldId id="268" r:id="rId16"/>
    <p:sldId id="265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212" y="108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presProps" Target="presProps.xml"  /><Relationship Id="rId19" Type="http://schemas.openxmlformats.org/officeDocument/2006/relationships/viewProps" Target="viewProps.xml"  /><Relationship Id="rId2" Type="http://schemas.openxmlformats.org/officeDocument/2006/relationships/slide" Target="slides/slide1.xml"  /><Relationship Id="rId20" Type="http://schemas.openxmlformats.org/officeDocument/2006/relationships/theme" Target="theme/theme1.xml"  /><Relationship Id="rId21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gif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98245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54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82200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577932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A1902-5E0F-4C85-6B9B-CFB8C95C2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124FC5-232C-D503-51B2-2388BA704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D67C67-55AD-BA6E-8404-A37284FE8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F5193-41CD-4063-B0C7-05E32D5C3CCF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847630-7AE5-2706-2404-F94D6A4CF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98C0-863E-3233-E6CC-C61C5150E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66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0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14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5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6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2.gif"  /><Relationship Id="rId4" Type="http://schemas.openxmlformats.org/officeDocument/2006/relationships/image" Target="../media/image3.png"  /><Relationship Id="rId5" Type="http://schemas.openxmlformats.org/officeDocument/2006/relationships/image" Target="../media/image4.png"  /><Relationship Id="rId6" Type="http://schemas.openxmlformats.org/officeDocument/2006/relationships/image" Target="../media/image5.png"  /><Relationship Id="rId7" Type="http://schemas.openxmlformats.org/officeDocument/2006/relationships/image" Target="../media/image6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7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290060" y="727637"/>
            <a:ext cx="3614444" cy="109925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6600" b="1" spc="-150">
                <a:solidFill>
                  <a:schemeClr val="bg1"/>
                </a:solidFill>
                <a:latin typeface="+mj-ea"/>
                <a:ea typeface="+mj-ea"/>
              </a:rPr>
              <a:t>이지 오더</a:t>
            </a:r>
            <a:endParaRPr lang="ko-KR" altLang="en-US" sz="6600" b="1" spc="-15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A083F78-7EAC-088E-92A6-2CCA7C19FAAA}"/>
              </a:ext>
            </a:extLst>
          </p:cNvPr>
          <p:cNvCxnSpPr>
            <a:cxnSpLocks/>
          </p:cNvCxnSpPr>
          <p:nvPr/>
        </p:nvCxnSpPr>
        <p:spPr>
          <a:xfrm>
            <a:off x="513347" y="2542674"/>
            <a:ext cx="1170000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10010180" y="6380757"/>
            <a:ext cx="2073672" cy="3472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0" name="가로 글상자 9"/>
          <p:cNvSpPr txBox="1"/>
          <p:nvPr/>
        </p:nvSpPr>
        <p:spPr>
          <a:xfrm>
            <a:off x="5518785" y="4728764"/>
            <a:ext cx="1075253" cy="7271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4200" b="1">
                <a:solidFill>
                  <a:srgbClr val="ffffff"/>
                </a:solidFill>
                <a:latin typeface="맑은 고딕"/>
                <a:ea typeface="맑은 고딕"/>
              </a:rPr>
              <a:t>4</a:t>
            </a:r>
            <a:r>
              <a:rPr lang="ko-KR" altLang="en-US" sz="4200" b="1">
                <a:solidFill>
                  <a:srgbClr val="ffffff"/>
                </a:solidFill>
                <a:latin typeface="맑은 고딕"/>
                <a:ea typeface="맑은 고딕"/>
              </a:rPr>
              <a:t>조</a:t>
            </a:r>
            <a:endParaRPr lang="ko-KR" altLang="en-US" sz="4200" b="1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sp>
        <p:nvSpPr>
          <p:cNvPr id="11" name="가로 글상자 10"/>
          <p:cNvSpPr txBox="1"/>
          <p:nvPr/>
        </p:nvSpPr>
        <p:spPr>
          <a:xfrm>
            <a:off x="2170053" y="5661421"/>
            <a:ext cx="7851893" cy="699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 b="1">
                <a:solidFill>
                  <a:srgbClr val="ffffff"/>
                </a:solidFill>
                <a:latin typeface="맑은 고딕"/>
                <a:ea typeface="맑은 고딕"/>
              </a:rPr>
              <a:t>  김명준</a:t>
            </a:r>
            <a:r>
              <a:rPr lang="en-US" altLang="ko-KR" sz="4000" b="1">
                <a:solidFill>
                  <a:srgbClr val="ffffff"/>
                </a:solidFill>
                <a:latin typeface="맑은 고딕"/>
                <a:ea typeface="맑은 고딕"/>
              </a:rPr>
              <a:t>,</a:t>
            </a:r>
            <a:r>
              <a:rPr lang="ko-KR" altLang="en-US" sz="4000" b="1">
                <a:solidFill>
                  <a:srgbClr val="ffffff"/>
                </a:solidFill>
                <a:latin typeface="맑은 고딕"/>
                <a:ea typeface="맑은 고딕"/>
              </a:rPr>
              <a:t> 김성민</a:t>
            </a:r>
            <a:r>
              <a:rPr lang="en-US" altLang="ko-KR" sz="4000" b="1">
                <a:solidFill>
                  <a:srgbClr val="ffffff"/>
                </a:solidFill>
                <a:latin typeface="맑은 고딕"/>
                <a:ea typeface="맑은 고딕"/>
              </a:rPr>
              <a:t>,</a:t>
            </a:r>
            <a:r>
              <a:rPr lang="ko-KR" altLang="en-US" sz="4000" b="1">
                <a:solidFill>
                  <a:srgbClr val="ffffff"/>
                </a:solidFill>
                <a:latin typeface="맑은 고딕"/>
                <a:ea typeface="맑은 고딕"/>
              </a:rPr>
              <a:t> 설성칠</a:t>
            </a:r>
            <a:r>
              <a:rPr lang="en-US" altLang="ko-KR" sz="4000" b="1">
                <a:solidFill>
                  <a:srgbClr val="ffffff"/>
                </a:solidFill>
                <a:latin typeface="맑은 고딕"/>
                <a:ea typeface="맑은 고딕"/>
              </a:rPr>
              <a:t>,</a:t>
            </a:r>
            <a:r>
              <a:rPr lang="ko-KR" altLang="en-US" sz="4000" b="1">
                <a:solidFill>
                  <a:srgbClr val="ffffff"/>
                </a:solidFill>
                <a:latin typeface="맑은 고딕"/>
                <a:ea typeface="맑은 고딕"/>
              </a:rPr>
              <a:t> 하재민</a:t>
            </a:r>
            <a:endParaRPr lang="ko-KR" altLang="en-US" sz="4000" b="1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929628333"/>
      </p:ext>
    </p:extLst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44378" y="272716"/>
            <a:ext cx="75668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en-US" altLang="ko-KR" sz="160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61210" y="272716"/>
            <a:ext cx="1511476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1" spc="-300">
                <a:solidFill>
                  <a:schemeClr val="accent1"/>
                </a:solidFill>
              </a:rPr>
              <a:t>화면 구성</a:t>
            </a:r>
            <a:endParaRPr lang="ko-KR" altLang="en-US" sz="2800" b="1" spc="-300">
              <a:solidFill>
                <a:schemeClr val="accent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10010180" y="6450210"/>
            <a:ext cx="2033985" cy="2381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31" name="가로 글상자 30"/>
          <p:cNvSpPr txBox="1"/>
          <p:nvPr/>
        </p:nvSpPr>
        <p:spPr>
          <a:xfrm>
            <a:off x="7222570" y="1161849"/>
            <a:ext cx="4252438" cy="637661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/>
              <a:t>지도 </a:t>
            </a:r>
            <a:r>
              <a:rPr lang="en-US" altLang="ko-KR"/>
              <a:t>API(</a:t>
            </a:r>
            <a:r>
              <a:rPr lang="ko-KR" altLang="en-US"/>
              <a:t>카카오</a:t>
            </a:r>
            <a:r>
              <a:rPr lang="en-US" altLang="ko-KR"/>
              <a:t>)</a:t>
            </a:r>
            <a:r>
              <a:rPr lang="ko-KR" altLang="en-US"/>
              <a:t>를 활용하여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해당 매장의 지점을 검색하여 나타냄</a:t>
            </a:r>
            <a:r>
              <a:rPr lang="en-US" altLang="ko-KR"/>
              <a:t>.</a:t>
            </a:r>
            <a:endParaRPr lang="en-US" altLang="ko-KR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56831" y="1051719"/>
            <a:ext cx="6860139" cy="507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439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가로 글상자 30"/>
          <p:cNvSpPr txBox="1"/>
          <p:nvPr/>
        </p:nvSpPr>
        <p:spPr>
          <a:xfrm>
            <a:off x="7222570" y="1161849"/>
            <a:ext cx="4252438" cy="117939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/>
              <a:t>사장님용 앱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고객의 주문 및 매장관리의 효율성을 높이기 위해서 사장님용 앱으로 관리</a:t>
            </a:r>
            <a:endParaRPr lang="ko-KR" altLang="en-US"/>
          </a:p>
        </p:txBody>
      </p:sp>
      <p:cxnSp>
        <p:nvCxnSpPr>
          <p:cNvPr id="3" name="직선 연결선 2"/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44378" y="272716"/>
            <a:ext cx="75668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en-US" altLang="ko-KR" sz="160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61210" y="272716"/>
            <a:ext cx="1511476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1" spc="-300">
                <a:solidFill>
                  <a:schemeClr val="accent1"/>
                </a:solidFill>
              </a:rPr>
              <a:t>화면 구성</a:t>
            </a:r>
            <a:endParaRPr lang="ko-KR" altLang="en-US" sz="2800" b="1" spc="-300">
              <a:solidFill>
                <a:schemeClr val="accent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10010180" y="6450210"/>
            <a:ext cx="2033985" cy="2381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48637" y="987225"/>
            <a:ext cx="2701536" cy="4883547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435980" y="996269"/>
            <a:ext cx="2660020" cy="478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423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rot="0"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/>
            <p:cNvSpPr txBox="1"/>
            <p:nvPr/>
          </p:nvSpPr>
          <p:spPr>
            <a:xfrm>
              <a:off x="6817895" y="310803"/>
              <a:ext cx="1626970" cy="311679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4</a:t>
              </a:r>
              <a:endParaRPr lang="en-US" altLang="ko-KR" sz="199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481060" y="3350782"/>
              <a:ext cx="2564130" cy="8197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4800" b="1" spc="-300">
                  <a:solidFill>
                    <a:schemeClr val="bg1"/>
                  </a:solidFill>
                  <a:latin typeface="+mn-ea"/>
                </a:rPr>
                <a:t>기능 구현</a:t>
              </a:r>
              <a:endParaRPr lang="ko-KR" altLang="en-US" sz="4800" b="1" spc="-30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4" name="직선 연결선 3"/>
            <p:cNvCxnSpPr/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직사각형 7"/>
          <p:cNvSpPr/>
          <p:nvPr/>
        </p:nvSpPr>
        <p:spPr>
          <a:xfrm>
            <a:off x="9910961" y="6281539"/>
            <a:ext cx="2281039" cy="4663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252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44378" y="272716"/>
            <a:ext cx="75668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600">
                <a:solidFill>
                  <a:schemeClr val="accent1"/>
                </a:solidFill>
              </a:rPr>
              <a:t>Part 4</a:t>
            </a:r>
            <a:endParaRPr lang="en-US" altLang="ko-KR" sz="160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61210" y="272716"/>
            <a:ext cx="150685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1" spc="-300">
                <a:solidFill>
                  <a:schemeClr val="accent1"/>
                </a:solidFill>
              </a:rPr>
              <a:t>기능 구현</a:t>
            </a:r>
            <a:endParaRPr lang="ko-KR" altLang="en-US" sz="2800" b="1" spc="-30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flipV="1">
            <a:off x="10033036" y="6429012"/>
            <a:ext cx="2044568" cy="2571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41446" y="1505980"/>
            <a:ext cx="2367392" cy="492725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525698" y="1418730"/>
            <a:ext cx="2415842" cy="5014506"/>
          </a:xfrm>
          <a:prstGeom prst="rect">
            <a:avLst/>
          </a:prstGeom>
        </p:spPr>
      </p:pic>
      <p:sp>
        <p:nvSpPr>
          <p:cNvPr id="13" name="가로 글상자 12"/>
          <p:cNvSpPr txBox="1"/>
          <p:nvPr/>
        </p:nvSpPr>
        <p:spPr>
          <a:xfrm>
            <a:off x="7222570" y="1161849"/>
            <a:ext cx="4252438" cy="1455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메뉴 선택 주문 및 요청 사항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결제하기 버튼으로 앱으로 결제 구현하여 결제가 되었을 때 최종적으로 주문이 완료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790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rot="0"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/>
            <p:cNvSpPr txBox="1"/>
            <p:nvPr/>
          </p:nvSpPr>
          <p:spPr>
            <a:xfrm>
              <a:off x="6817895" y="310803"/>
              <a:ext cx="1626970" cy="311679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5</a:t>
              </a:r>
              <a:endParaRPr lang="en-US" altLang="ko-KR" sz="199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9301026" y="3330299"/>
              <a:ext cx="1383031" cy="8197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4800" b="1" spc="-300">
                  <a:solidFill>
                    <a:schemeClr val="bg1"/>
                  </a:solidFill>
                  <a:latin typeface="+mn-ea"/>
                </a:rPr>
                <a:t>ERD</a:t>
              </a:r>
              <a:endParaRPr lang="en-US" altLang="ko-KR" sz="4800" b="1" spc="-30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4" name="직선 연결선 3"/>
            <p:cNvCxnSpPr/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직사각형 7"/>
          <p:cNvSpPr/>
          <p:nvPr/>
        </p:nvSpPr>
        <p:spPr>
          <a:xfrm>
            <a:off x="9910961" y="6281539"/>
            <a:ext cx="2281039" cy="4663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937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9950649" y="6390680"/>
            <a:ext cx="2133203" cy="337343"/>
          </a:xfrm>
          <a:prstGeom prst="rect">
            <a:avLst/>
          </a:prstGeom>
          <a:solidFill>
            <a:srgbClr val="dcdbd9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pic>
        <p:nvPicPr>
          <p:cNvPr id="2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53189" y="2485"/>
            <a:ext cx="9085621" cy="6855514"/>
          </a:xfrm>
          <a:prstGeom prst="rect">
            <a:avLst/>
          </a:prstGeom>
        </p:spPr>
      </p:pic>
      <p:sp>
        <p:nvSpPr>
          <p:cNvPr id="25" name="TextBox 3"/>
          <p:cNvSpPr txBox="1"/>
          <p:nvPr/>
        </p:nvSpPr>
        <p:spPr>
          <a:xfrm>
            <a:off x="144378" y="272716"/>
            <a:ext cx="756687" cy="338554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224d60"/>
                </a:solidFill>
                <a:latin typeface="Pretendard"/>
                <a:ea typeface="Pretendard"/>
                <a:cs typeface="Pretendard"/>
              </a:rPr>
              <a:t>Part 5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224d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26" name="TextBox 4"/>
          <p:cNvSpPr txBox="1"/>
          <p:nvPr/>
        </p:nvSpPr>
        <p:spPr>
          <a:xfrm>
            <a:off x="2061210" y="272716"/>
            <a:ext cx="859155" cy="52322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800" b="1" i="0" u="none" strike="noStrike" kern="1200" cap="none" spc="-300" normalizeH="0" baseline="0" mc:Ignorable="hp" hp:hslEmbossed="0">
                <a:solidFill>
                  <a:schemeClr val="lt1"/>
                </a:solidFill>
                <a:latin typeface="Pretendard"/>
                <a:ea typeface="Pretendard"/>
                <a:cs typeface="Pretendard"/>
              </a:rPr>
              <a:t>ERD</a:t>
            </a:r>
            <a:endParaRPr xmlns:mc="http://schemas.openxmlformats.org/markup-compatibility/2006" xmlns:hp="http://schemas.haansoft.com/office/presentation/8.0" kumimoji="0" lang="en-US" altLang="ko-KR" sz="2800" b="1" i="0" u="none" strike="noStrike" kern="1200" cap="none" spc="-300" normalizeH="0" baseline="0" mc:Ignorable="hp" hp:hslEmbossed="0">
              <a:solidFill>
                <a:schemeClr val="lt1"/>
              </a:solidFill>
              <a:latin typeface="Pretendard"/>
              <a:ea typeface="Pretendard"/>
              <a:cs typeface="Pretendard"/>
            </a:endParaRPr>
          </a:p>
        </p:txBody>
      </p:sp>
    </p:spTree>
    <p:extLst>
      <p:ext uri="{BB962C8B-B14F-4D97-AF65-F5344CB8AC3E}">
        <p14:creationId xmlns:p14="http://schemas.microsoft.com/office/powerpoint/2010/main" val="246960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718e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/>
          <p:cNvSpPr txBox="1"/>
          <p:nvPr/>
        </p:nvSpPr>
        <p:spPr>
          <a:xfrm flipH="1">
            <a:off x="566418" y="2388295"/>
            <a:ext cx="4996181" cy="1181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7200" b="1">
                <a:solidFill>
                  <a:schemeClr val="bg1"/>
                </a:solidFill>
              </a:rPr>
              <a:t>감사합니다</a:t>
            </a:r>
            <a:r>
              <a:rPr lang="en-US" altLang="ko-KR" sz="7200" b="1">
                <a:solidFill>
                  <a:schemeClr val="bg1"/>
                </a:solidFill>
              </a:rPr>
              <a:t>.</a:t>
            </a:r>
            <a:endParaRPr lang="en-US" altLang="ko-KR" sz="7200" b="1">
              <a:solidFill>
                <a:schemeClr val="bg1"/>
              </a:solidFill>
            </a:endParaRPr>
          </a:p>
        </p:txBody>
      </p:sp>
      <p:pic>
        <p:nvPicPr>
          <p:cNvPr id="226" name="그림 225">
            <a:extLst>
              <a:ext uri="{FF2B5EF4-FFF2-40B4-BE49-F238E27FC236}">
                <a16:creationId xmlns:a16="http://schemas.microsoft.com/office/drawing/2014/main" id="{E9F710E5-3FCD-3534-52F4-43CAFFA856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57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345313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>
            <a:lumMod val="20000"/>
            <a:lumOff val="8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 flipH="1">
            <a:off x="438296" y="486035"/>
            <a:ext cx="4873136" cy="512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 spc="-30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사용 프로그램  및 툴들</a:t>
            </a:r>
            <a:endParaRPr lang="ko-KR" altLang="en-US" sz="2800" b="1" spc="-30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9920883" y="6420445"/>
            <a:ext cx="2162969" cy="317500"/>
          </a:xfrm>
          <a:prstGeom prst="rect">
            <a:avLst/>
          </a:prstGeom>
          <a:solidFill>
            <a:srgbClr val="c7dfeb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273175" y="1169283"/>
            <a:ext cx="2561431" cy="2554527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550567" y="1214437"/>
            <a:ext cx="2768201" cy="2214562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823596" y="1304526"/>
            <a:ext cx="3492587" cy="1887537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218861" y="4256059"/>
            <a:ext cx="2305850" cy="119345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3946524" y="4131865"/>
            <a:ext cx="3032102" cy="169981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7395767" y="4183063"/>
            <a:ext cx="4286250" cy="142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723449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02CED0DE-6F71-71B8-7E6B-E4BBFE0015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31"/>
          <a:stretch/>
        </p:blipFill>
        <p:spPr>
          <a:xfrm>
            <a:off x="6096000" y="0"/>
            <a:ext cx="6108378" cy="6858000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95F5617-8CB3-2C90-D484-7E78AF629F77}"/>
              </a:ext>
            </a:extLst>
          </p:cNvPr>
          <p:cNvCxnSpPr/>
          <p:nvPr/>
        </p:nvCxnSpPr>
        <p:spPr>
          <a:xfrm>
            <a:off x="144378" y="176464"/>
            <a:ext cx="12060000" cy="0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B4A3B93-1F0C-9A0F-F5F7-F4FD3957F3AF}"/>
              </a:ext>
            </a:extLst>
          </p:cNvPr>
          <p:cNvCxnSpPr/>
          <p:nvPr/>
        </p:nvCxnSpPr>
        <p:spPr>
          <a:xfrm>
            <a:off x="144378" y="6705601"/>
            <a:ext cx="12060000" cy="0"/>
          </a:xfrm>
          <a:prstGeom prst="line">
            <a:avLst/>
          </a:prstGeom>
          <a:ln w="31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48DE9C-B5AD-BAA4-4EBD-53FA1916E9A2}"/>
              </a:ext>
            </a:extLst>
          </p:cNvPr>
          <p:cNvSpPr txBox="1"/>
          <p:nvPr/>
        </p:nvSpPr>
        <p:spPr>
          <a:xfrm>
            <a:off x="1229707" y="721892"/>
            <a:ext cx="982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accent1"/>
                </a:solidFill>
                <a:latin typeface="+mj-ea"/>
                <a:ea typeface="+mj-ea"/>
              </a:rPr>
              <a:t>목차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46004" y="1604295"/>
            <a:ext cx="3048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1"/>
                </a:solidFill>
              </a:rPr>
              <a:t>1</a:t>
            </a:r>
            <a:endParaRPr lang="ko-KR" altLang="en-US" sz="2000" b="1">
              <a:solidFill>
                <a:schemeClr val="accent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89242" y="1542740"/>
            <a:ext cx="1511186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spc="-300">
                <a:solidFill>
                  <a:schemeClr val="accent1"/>
                </a:solidFill>
              </a:rPr>
              <a:t>기획 의도</a:t>
            </a:r>
            <a:endParaRPr lang="ko-KR" altLang="en-US" sz="2800" spc="-300">
              <a:solidFill>
                <a:schemeClr val="accent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46004" y="2680513"/>
            <a:ext cx="3417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1"/>
                </a:solidFill>
              </a:rPr>
              <a:t>2</a:t>
            </a:r>
            <a:endParaRPr lang="ko-KR" altLang="en-US" sz="2000" b="1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89242" y="2618958"/>
            <a:ext cx="1440898" cy="5128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spc="-300">
                <a:solidFill>
                  <a:schemeClr val="accent1"/>
                </a:solidFill>
              </a:rPr>
              <a:t>기능설계</a:t>
            </a:r>
            <a:endParaRPr lang="ko-KR" altLang="en-US" sz="2800" spc="-300">
              <a:solidFill>
                <a:schemeClr val="accent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846004" y="3756731"/>
            <a:ext cx="3481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1"/>
                </a:solidFill>
              </a:rPr>
              <a:t>3</a:t>
            </a:r>
            <a:endParaRPr lang="ko-KR" altLang="en-US" sz="2000" b="1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89242" y="3695176"/>
            <a:ext cx="1498048" cy="51296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spc="-300">
                <a:solidFill>
                  <a:schemeClr val="accent1"/>
                </a:solidFill>
              </a:rPr>
              <a:t>화면 구성</a:t>
            </a:r>
            <a:endParaRPr lang="ko-KR" altLang="en-US" sz="2800" spc="-300">
              <a:solidFill>
                <a:schemeClr val="accen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46004" y="4832949"/>
            <a:ext cx="3529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1"/>
                </a:solidFill>
              </a:rPr>
              <a:t>4</a:t>
            </a:r>
            <a:endParaRPr lang="ko-KR" altLang="en-US" sz="2000" b="1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40490" y="4771393"/>
            <a:ext cx="1505115" cy="51307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spc="-300">
                <a:solidFill>
                  <a:schemeClr val="accent1"/>
                </a:solidFill>
              </a:rPr>
              <a:t>기능 구현</a:t>
            </a:r>
            <a:endParaRPr lang="ko-KR" altLang="en-US" sz="2800" spc="-300">
              <a:solidFill>
                <a:schemeClr val="accent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7B173C-BF4B-5D6B-514A-71779E736CDB}"/>
              </a:ext>
            </a:extLst>
          </p:cNvPr>
          <p:cNvSpPr txBox="1"/>
          <p:nvPr/>
        </p:nvSpPr>
        <p:spPr>
          <a:xfrm>
            <a:off x="2585007" y="986190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1"/>
                </a:solidFill>
                <a:latin typeface="+mn-ea"/>
              </a:rPr>
              <a:t>table of contents</a:t>
            </a:r>
            <a:endParaRPr lang="ko-KR" altLang="en-US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9" name="TextBox 12"/>
          <p:cNvSpPr txBox="1"/>
          <p:nvPr/>
        </p:nvSpPr>
        <p:spPr>
          <a:xfrm>
            <a:off x="1835762" y="5693272"/>
            <a:ext cx="3529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1"/>
                </a:solidFill>
              </a:rPr>
              <a:t>5</a:t>
            </a:r>
            <a:endParaRPr lang="en-US" altLang="ko-KR" sz="2000" b="1">
              <a:solidFill>
                <a:schemeClr val="accent1"/>
              </a:solidFill>
            </a:endParaRPr>
          </a:p>
        </p:txBody>
      </p:sp>
      <p:sp>
        <p:nvSpPr>
          <p:cNvPr id="20" name="TextBox 13"/>
          <p:cNvSpPr txBox="1"/>
          <p:nvPr/>
        </p:nvSpPr>
        <p:spPr>
          <a:xfrm>
            <a:off x="3696539" y="5641959"/>
            <a:ext cx="85106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spc="-300">
                <a:solidFill>
                  <a:schemeClr val="accent1"/>
                </a:solidFill>
              </a:rPr>
              <a:t>ERD</a:t>
            </a:r>
            <a:endParaRPr lang="en-US" altLang="ko-KR" sz="2800" spc="-3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314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rot="0"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/>
            <p:cNvSpPr txBox="1"/>
            <p:nvPr/>
          </p:nvSpPr>
          <p:spPr>
            <a:xfrm>
              <a:off x="6817895" y="310803"/>
              <a:ext cx="1430200" cy="315471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endParaRPr lang="ko-KR" altLang="en-US" sz="199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481060" y="3350782"/>
              <a:ext cx="2567480" cy="8197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4800" b="1" spc="-300">
                  <a:solidFill>
                    <a:schemeClr val="bg1"/>
                  </a:solidFill>
                  <a:latin typeface="+mn-ea"/>
                </a:rPr>
                <a:t>기획 의도</a:t>
              </a:r>
              <a:endParaRPr lang="ko-KR" altLang="en-US" sz="4800" b="1" spc="-30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4" name="직선 연결선 3"/>
            <p:cNvCxnSpPr/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직사각형 7"/>
          <p:cNvSpPr/>
          <p:nvPr/>
        </p:nvSpPr>
        <p:spPr>
          <a:xfrm>
            <a:off x="9930805" y="6400602"/>
            <a:ext cx="2153047" cy="3174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7445370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44378" y="272716"/>
            <a:ext cx="75668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600">
                <a:solidFill>
                  <a:schemeClr val="accent1"/>
                </a:solidFill>
              </a:rPr>
              <a:t>Part 1</a:t>
            </a:r>
            <a:endParaRPr lang="en-US" altLang="ko-KR" sz="160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61210" y="272716"/>
            <a:ext cx="150685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1" spc="-300">
                <a:solidFill>
                  <a:schemeClr val="accent1"/>
                </a:solidFill>
              </a:rPr>
              <a:t>기획 의도</a:t>
            </a:r>
            <a:endParaRPr lang="ko-KR" altLang="en-US" sz="2800" b="1" spc="-300">
              <a:solidFill>
                <a:schemeClr val="accent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10010180" y="6450210"/>
            <a:ext cx="2033985" cy="2381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32" name="타원 18"/>
          <p:cNvSpPr/>
          <p:nvPr/>
        </p:nvSpPr>
        <p:spPr>
          <a:xfrm>
            <a:off x="6559847" y="2143257"/>
            <a:ext cx="1491414" cy="1491414"/>
          </a:xfrm>
          <a:prstGeom prst="ellipse">
            <a:avLst/>
          </a:prstGeom>
          <a:solidFill>
            <a:srgbClr val="27424e">
              <a:alpha val="8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3" name="사각형: 둥근 모서리 31"/>
          <p:cNvSpPr/>
          <p:nvPr/>
        </p:nvSpPr>
        <p:spPr>
          <a:xfrm>
            <a:off x="5866635" y="525993"/>
            <a:ext cx="5839327" cy="877954"/>
          </a:xfrm>
          <a:prstGeom prst="roundRect">
            <a:avLst>
              <a:gd name="adj" fmla="val 48203"/>
            </a:avLst>
          </a:prstGeom>
          <a:solidFill>
            <a:srgbClr val="006182">
              <a:alpha val="100000"/>
            </a:srgbClr>
          </a:solidFill>
          <a:ln w="12700" cap="flat" cmpd="sng" algn="ctr">
            <a:noFill/>
            <a:prstDash val="solid"/>
            <a:miter/>
          </a:ln>
          <a:effectLst>
            <a:outerShdw blurRad="76200" dist="12700" dir="2700000" algn="tl" rotWithShape="0">
              <a:srgbClr val="d9d9d9">
                <a:alpha val="60000"/>
              </a:srgbClr>
            </a:outerShdw>
          </a:effectLst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4" name="TextBox 35"/>
          <p:cNvSpPr txBox="1"/>
          <p:nvPr/>
        </p:nvSpPr>
        <p:spPr>
          <a:xfrm flipH="1">
            <a:off x="6788800" y="2742471"/>
            <a:ext cx="1029102" cy="360774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고객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5" name="TextBox 38"/>
          <p:cNvSpPr txBox="1"/>
          <p:nvPr/>
        </p:nvSpPr>
        <p:spPr>
          <a:xfrm flipH="1">
            <a:off x="6356853" y="671690"/>
            <a:ext cx="4873136" cy="57418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300" normalizeH="0" baseline="0" mc:Ignorable="hp" hp:hslEmbossed="0">
                <a:solidFill>
                  <a:srgbClr val="ffffff"/>
                </a:solidFill>
                <a:latin typeface="Pretendard"/>
              </a:rPr>
              <a:t>오더 시스템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300" normalizeH="0" baseline="0" mc:Ignorable="hp" hp:hslEmbossed="0">
              <a:solidFill>
                <a:srgbClr val="ffffff"/>
              </a:solidFill>
              <a:latin typeface="Pretendard"/>
            </a:endParaRPr>
          </a:p>
        </p:txBody>
      </p:sp>
      <p:cxnSp>
        <p:nvCxnSpPr>
          <p:cNvPr id="36" name="직선 화살표 연결선 40"/>
          <p:cNvCxnSpPr>
            <a:endCxn id="40" idx="2"/>
          </p:cNvCxnSpPr>
          <p:nvPr/>
        </p:nvCxnSpPr>
        <p:spPr>
          <a:xfrm flipV="1">
            <a:off x="8051265" y="2809589"/>
            <a:ext cx="1604205" cy="9922"/>
          </a:xfrm>
          <a:prstGeom prst="straightConnector1">
            <a:avLst/>
          </a:prstGeom>
          <a:noFill/>
          <a:ln w="6350" cap="flat" cmpd="sng" algn="ctr">
            <a:solidFill>
              <a:srgbClr val="146772">
                <a:alpha val="100000"/>
              </a:srgbClr>
            </a:solidFill>
            <a:prstDash val="solid"/>
            <a:miter/>
            <a:tailEnd type="triangle"/>
          </a:ln>
        </p:spPr>
      </p:cxnSp>
      <p:cxnSp>
        <p:nvCxnSpPr>
          <p:cNvPr id="37" name="직선 화살표 연결선 41"/>
          <p:cNvCxnSpPr>
            <a:stCxn id="40" idx="4"/>
            <a:endCxn id="38" idx="6"/>
          </p:cNvCxnSpPr>
          <p:nvPr/>
        </p:nvCxnSpPr>
        <p:spPr>
          <a:xfrm rot="5400000">
            <a:off x="9261730" y="3783497"/>
            <a:ext cx="1367652" cy="911249"/>
          </a:xfrm>
          <a:prstGeom prst="straightConnector1">
            <a:avLst/>
          </a:prstGeom>
          <a:noFill/>
          <a:ln w="6350" cap="flat" cmpd="sng" algn="ctr">
            <a:solidFill>
              <a:srgbClr val="146772">
                <a:alpha val="100000"/>
              </a:srgbClr>
            </a:solidFill>
            <a:prstDash val="solid"/>
            <a:miter/>
            <a:tailEnd type="triangle"/>
          </a:ln>
        </p:spPr>
      </p:cxnSp>
      <p:sp>
        <p:nvSpPr>
          <p:cNvPr id="38" name="타원 43"/>
          <p:cNvSpPr/>
          <p:nvPr/>
        </p:nvSpPr>
        <p:spPr>
          <a:xfrm>
            <a:off x="7998518" y="4177240"/>
            <a:ext cx="1491414" cy="1491414"/>
          </a:xfrm>
          <a:prstGeom prst="ellipse">
            <a:avLst/>
          </a:prstGeom>
          <a:solidFill>
            <a:srgbClr val="27424e">
              <a:alpha val="8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9" name="TextBox 35"/>
          <p:cNvSpPr txBox="1"/>
          <p:nvPr/>
        </p:nvSpPr>
        <p:spPr>
          <a:xfrm flipH="1">
            <a:off x="8237396" y="4766534"/>
            <a:ext cx="1029102" cy="365536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관리자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0" name="타원 45"/>
          <p:cNvSpPr/>
          <p:nvPr/>
        </p:nvSpPr>
        <p:spPr>
          <a:xfrm>
            <a:off x="9655470" y="2063882"/>
            <a:ext cx="1491414" cy="1491414"/>
          </a:xfrm>
          <a:prstGeom prst="ellipse">
            <a:avLst/>
          </a:prstGeom>
          <a:solidFill>
            <a:srgbClr val="27424e">
              <a:alpha val="8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1" name="TextBox 35"/>
          <p:cNvSpPr txBox="1"/>
          <p:nvPr/>
        </p:nvSpPr>
        <p:spPr>
          <a:xfrm flipH="1">
            <a:off x="9894347" y="2643253"/>
            <a:ext cx="1029102" cy="364742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매장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Pretendard"/>
              <a:ea typeface="Pretendard"/>
              <a:cs typeface="Pretendard"/>
            </a:endParaRPr>
          </a:p>
        </p:txBody>
      </p:sp>
      <p:cxnSp>
        <p:nvCxnSpPr>
          <p:cNvPr id="42" name="직선 화살표 연결선 40"/>
          <p:cNvCxnSpPr>
            <a:stCxn id="38" idx="7"/>
          </p:cNvCxnSpPr>
          <p:nvPr/>
        </p:nvCxnSpPr>
        <p:spPr>
          <a:xfrm rot="5400000" flipH="1" flipV="1">
            <a:off x="9171755" y="3528744"/>
            <a:ext cx="966654" cy="767166"/>
          </a:xfrm>
          <a:prstGeom prst="straightConnector1">
            <a:avLst/>
          </a:prstGeom>
          <a:noFill/>
          <a:ln w="6350" cap="flat" cmpd="sng" algn="ctr">
            <a:solidFill>
              <a:srgbClr val="146772">
                <a:alpha val="100000"/>
              </a:srgbClr>
            </a:solidFill>
            <a:prstDash val="solid"/>
            <a:miter/>
            <a:tailEnd type="triangle"/>
          </a:ln>
        </p:spPr>
      </p:cxnSp>
      <p:cxnSp>
        <p:nvCxnSpPr>
          <p:cNvPr id="43" name="직선 화살표 연결선 40"/>
          <p:cNvCxnSpPr>
            <a:endCxn id="38" idx="1"/>
          </p:cNvCxnSpPr>
          <p:nvPr/>
        </p:nvCxnSpPr>
        <p:spPr>
          <a:xfrm rot="16200000" flipH="1">
            <a:off x="7510897" y="3689619"/>
            <a:ext cx="812865" cy="599204"/>
          </a:xfrm>
          <a:prstGeom prst="straightConnector1">
            <a:avLst/>
          </a:prstGeom>
          <a:noFill/>
          <a:ln w="6350" cap="flat" cmpd="sng" algn="ctr">
            <a:solidFill>
              <a:srgbClr val="146772">
                <a:alpha val="100000"/>
              </a:srgbClr>
            </a:solidFill>
            <a:prstDash val="solid"/>
            <a:miter/>
            <a:tailEnd type="triangle"/>
          </a:ln>
        </p:spPr>
      </p:cxnSp>
      <p:cxnSp>
        <p:nvCxnSpPr>
          <p:cNvPr id="44" name="직선 화살표 연결선 41"/>
          <p:cNvCxnSpPr>
            <a:endCxn id="32" idx="4"/>
          </p:cNvCxnSpPr>
          <p:nvPr/>
        </p:nvCxnSpPr>
        <p:spPr>
          <a:xfrm rot="16200000" flipV="1">
            <a:off x="7150237" y="3789988"/>
            <a:ext cx="1079213" cy="768579"/>
          </a:xfrm>
          <a:prstGeom prst="straightConnector1">
            <a:avLst/>
          </a:prstGeom>
          <a:noFill/>
          <a:ln w="6350" cap="flat" cmpd="sng" algn="ctr">
            <a:solidFill>
              <a:srgbClr val="146772">
                <a:alpha val="100000"/>
              </a:srgbClr>
            </a:solidFill>
            <a:prstDash val="solid"/>
            <a:miter/>
            <a:tailEnd type="triangle"/>
          </a:ln>
        </p:spPr>
      </p:cxnSp>
      <p:sp>
        <p:nvSpPr>
          <p:cNvPr id="45" name="TextBox 30"/>
          <p:cNvSpPr txBox="1"/>
          <p:nvPr/>
        </p:nvSpPr>
        <p:spPr>
          <a:xfrm>
            <a:off x="489505" y="3429000"/>
            <a:ext cx="5001473" cy="902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just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112730"/>
                </a:solidFill>
                <a:latin typeface="Pretendard"/>
                <a:ea typeface="Pretendard"/>
                <a:cs typeface="Pretendard"/>
              </a:rPr>
              <a:t>실무적인 능력  평가를 의도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112730"/>
                </a:solidFill>
                <a:latin typeface="Pretendard"/>
                <a:ea typeface="Pretendard"/>
                <a:cs typeface="Pretendard"/>
              </a:rPr>
              <a:t>,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112730"/>
              </a:solidFill>
              <a:latin typeface="Pretendard"/>
              <a:ea typeface="Pretendard"/>
              <a:cs typeface="Pretendard"/>
            </a:endParaRPr>
          </a:p>
          <a:p>
            <a:pPr marL="0" lvl="0" indent="0" algn="just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112730"/>
                </a:solidFill>
                <a:latin typeface="Pretendard"/>
                <a:ea typeface="Pretendard"/>
                <a:cs typeface="Pretendard"/>
              </a:rPr>
              <a:t>패스오더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112730"/>
                </a:solidFill>
                <a:latin typeface="Pretendard"/>
                <a:ea typeface="Pretendard"/>
                <a:cs typeface="Pretendard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112730"/>
                </a:solidFill>
                <a:latin typeface="Pretendard"/>
                <a:ea typeface="Pretendard"/>
                <a:cs typeface="Pretendard"/>
              </a:rPr>
              <a:t> 해피오더 등  현업에 있는 주문어플의 기능을 구현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112730"/>
              </a:solidFill>
              <a:latin typeface="Pretendard"/>
              <a:ea typeface="Pretendard"/>
              <a:cs typeface="Pretendard"/>
            </a:endParaRPr>
          </a:p>
        </p:txBody>
      </p:sp>
    </p:spTree>
    <p:extLst>
      <p:ext uri="{BB962C8B-B14F-4D97-AF65-F5344CB8AC3E}">
        <p14:creationId xmlns:p14="http://schemas.microsoft.com/office/powerpoint/2010/main" val="1357564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rot="0"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/>
            <p:cNvSpPr txBox="1"/>
            <p:nvPr/>
          </p:nvSpPr>
          <p:spPr>
            <a:xfrm>
              <a:off x="6817895" y="310803"/>
              <a:ext cx="1782860" cy="315471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endParaRPr lang="ko-KR" altLang="en-US" sz="199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481060" y="3350782"/>
              <a:ext cx="2564130" cy="8197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4800" b="1" spc="-300">
                  <a:solidFill>
                    <a:schemeClr val="bg1"/>
                  </a:solidFill>
                  <a:latin typeface="+mn-ea"/>
                </a:rPr>
                <a:t>기능 설계</a:t>
              </a:r>
              <a:endParaRPr lang="ko-KR" altLang="en-US" sz="4800" b="1" spc="-30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4" name="직선 연결선 3"/>
            <p:cNvCxnSpPr/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직사각형 7"/>
          <p:cNvSpPr/>
          <p:nvPr/>
        </p:nvSpPr>
        <p:spPr>
          <a:xfrm>
            <a:off x="9910961" y="6450210"/>
            <a:ext cx="2162970" cy="3075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164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44378" y="272716"/>
            <a:ext cx="75668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600">
                <a:solidFill>
                  <a:schemeClr val="accent1"/>
                </a:solidFill>
              </a:rPr>
              <a:t>Part 2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61210" y="272716"/>
            <a:ext cx="144970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1" spc="-300">
                <a:solidFill>
                  <a:schemeClr val="accent1"/>
                </a:solidFill>
              </a:rPr>
              <a:t>기능설계</a:t>
            </a:r>
            <a:endParaRPr lang="ko-KR" altLang="en-US" sz="2800" b="1" spc="-300">
              <a:solidFill>
                <a:schemeClr val="accent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10010180" y="6450210"/>
            <a:ext cx="2033985" cy="2381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32" name=""/>
          <p:cNvSpPr/>
          <p:nvPr/>
        </p:nvSpPr>
        <p:spPr>
          <a:xfrm>
            <a:off x="775951" y="2292467"/>
            <a:ext cx="3774348" cy="481371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>
                <a:solidFill>
                  <a:schemeClr val="dk1"/>
                </a:solidFill>
              </a:rPr>
              <a:t>소비자 앱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33" name=""/>
          <p:cNvSpPr/>
          <p:nvPr/>
        </p:nvSpPr>
        <p:spPr>
          <a:xfrm>
            <a:off x="6872434" y="2276072"/>
            <a:ext cx="3629665" cy="481371"/>
          </a:xfrm>
          <a:prstGeom prst="rect">
            <a:avLst/>
          </a:prstGeom>
          <a:noFill/>
          <a:ln w="12700" cap="flat" cmpd="sng" algn="ctr">
            <a:solidFill>
              <a:srgbClr val="10242d">
                <a:alpha val="100000"/>
              </a:srgbClr>
            </a:solidFill>
            <a:prstDash val="solid"/>
            <a:miter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매장관리 앱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4" name=""/>
          <p:cNvSpPr/>
          <p:nvPr/>
        </p:nvSpPr>
        <p:spPr>
          <a:xfrm>
            <a:off x="4770182" y="1210719"/>
            <a:ext cx="2038145" cy="481371"/>
          </a:xfrm>
          <a:prstGeom prst="rect">
            <a:avLst/>
          </a:prstGeom>
          <a:noFill/>
          <a:ln w="12700" cap="flat" cmpd="sng" algn="ctr">
            <a:solidFill>
              <a:srgbClr val="10242d">
                <a:alpha val="100000"/>
              </a:srgbClr>
            </a:solidFill>
            <a:prstDash val="solid"/>
            <a:miter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관리자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6" name=""/>
          <p:cNvSpPr/>
          <p:nvPr/>
        </p:nvSpPr>
        <p:spPr>
          <a:xfrm>
            <a:off x="2829011" y="3163945"/>
            <a:ext cx="1423240" cy="481371"/>
          </a:xfrm>
          <a:prstGeom prst="rect">
            <a:avLst/>
          </a:prstGeom>
          <a:noFill/>
          <a:ln w="12700" cap="flat" cmpd="sng" algn="ctr">
            <a:solidFill>
              <a:srgbClr val="10242d">
                <a:alpha val="100000"/>
              </a:srgbClr>
            </a:solidFill>
            <a:prstDash val="solid"/>
            <a:miter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위치 서비스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7" name=""/>
          <p:cNvSpPr/>
          <p:nvPr/>
        </p:nvSpPr>
        <p:spPr>
          <a:xfrm>
            <a:off x="1004069" y="3159604"/>
            <a:ext cx="1423240" cy="481371"/>
          </a:xfrm>
          <a:prstGeom prst="rect">
            <a:avLst/>
          </a:prstGeom>
          <a:noFill/>
          <a:ln w="12700" cap="flat" cmpd="sng" algn="ctr">
            <a:solidFill>
              <a:srgbClr val="10242d">
                <a:alpha val="100000"/>
              </a:srgbClr>
            </a:solidFill>
            <a:prstDash val="solid"/>
            <a:miter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상품주문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8" name=""/>
          <p:cNvSpPr/>
          <p:nvPr/>
        </p:nvSpPr>
        <p:spPr>
          <a:xfrm>
            <a:off x="7184949" y="5135178"/>
            <a:ext cx="1423240" cy="481371"/>
          </a:xfrm>
          <a:prstGeom prst="rect">
            <a:avLst/>
          </a:prstGeom>
          <a:noFill/>
          <a:ln w="12700" cap="flat" cmpd="sng" algn="ctr">
            <a:solidFill>
              <a:srgbClr val="10242d">
                <a:alpha val="100000"/>
              </a:srgbClr>
            </a:solidFill>
            <a:prstDash val="solid"/>
            <a:miter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주문 확인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9" name=""/>
          <p:cNvSpPr/>
          <p:nvPr/>
        </p:nvSpPr>
        <p:spPr>
          <a:xfrm>
            <a:off x="7192665" y="3141439"/>
            <a:ext cx="1423240" cy="481371"/>
          </a:xfrm>
          <a:prstGeom prst="rect">
            <a:avLst/>
          </a:prstGeom>
          <a:noFill/>
          <a:ln w="12700" cap="flat" cmpd="sng" algn="ctr">
            <a:solidFill>
              <a:srgbClr val="10242d">
                <a:alpha val="100000"/>
              </a:srgbClr>
            </a:solidFill>
            <a:prstDash val="solid"/>
            <a:miter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매장별 관리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0" name=""/>
          <p:cNvSpPr/>
          <p:nvPr/>
        </p:nvSpPr>
        <p:spPr>
          <a:xfrm>
            <a:off x="1019381" y="3826489"/>
            <a:ext cx="1423240" cy="481371"/>
          </a:xfrm>
          <a:prstGeom prst="rect">
            <a:avLst/>
          </a:prstGeom>
          <a:noFill/>
          <a:ln w="12700" cap="flat" cmpd="sng" algn="ctr">
            <a:solidFill>
              <a:srgbClr val="10242d">
                <a:alpha val="100000"/>
              </a:srgbClr>
            </a:solidFill>
            <a:prstDash val="solid"/>
            <a:miter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주문 확인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1" name=""/>
          <p:cNvSpPr/>
          <p:nvPr/>
        </p:nvSpPr>
        <p:spPr>
          <a:xfrm>
            <a:off x="7188324" y="3826489"/>
            <a:ext cx="1423240" cy="481371"/>
          </a:xfrm>
          <a:prstGeom prst="rect">
            <a:avLst/>
          </a:prstGeom>
          <a:noFill/>
          <a:ln w="12700" cap="flat" cmpd="sng" algn="ctr">
            <a:solidFill>
              <a:srgbClr val="10242d">
                <a:alpha val="100000"/>
              </a:srgbClr>
            </a:solidFill>
            <a:prstDash val="solid"/>
            <a:miter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상품관리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2" name=""/>
          <p:cNvSpPr/>
          <p:nvPr/>
        </p:nvSpPr>
        <p:spPr>
          <a:xfrm>
            <a:off x="7188324" y="4460445"/>
            <a:ext cx="1616152" cy="481371"/>
          </a:xfrm>
          <a:prstGeom prst="rect">
            <a:avLst/>
          </a:prstGeom>
          <a:noFill/>
          <a:ln w="12700" cap="flat" cmpd="sng" algn="ctr">
            <a:solidFill>
              <a:srgbClr val="10242d">
                <a:alpha val="100000"/>
              </a:srgbClr>
            </a:solidFill>
            <a:prstDash val="solid"/>
            <a:miter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Pretendard"/>
                <a:ea typeface="Pretendard"/>
                <a:cs typeface="Pretendard"/>
              </a:rPr>
              <a:t>매장관련공지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Pretendard"/>
              <a:ea typeface="Pretendard"/>
              <a:cs typeface="Pretendard"/>
            </a:endParaRPr>
          </a:p>
        </p:txBody>
      </p:sp>
      <p:cxnSp>
        <p:nvCxnSpPr>
          <p:cNvPr id="43" name=""/>
          <p:cNvCxnSpPr>
            <a:stCxn id="32" idx="0"/>
            <a:endCxn id="34" idx="2"/>
          </p:cNvCxnSpPr>
          <p:nvPr/>
        </p:nvCxnSpPr>
        <p:spPr>
          <a:xfrm flipV="1">
            <a:off x="2663125" y="1692090"/>
            <a:ext cx="3126129" cy="6003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"/>
          <p:cNvCxnSpPr>
            <a:stCxn id="34" idx="2"/>
            <a:endCxn id="33" idx="0"/>
          </p:cNvCxnSpPr>
          <p:nvPr/>
        </p:nvCxnSpPr>
        <p:spPr>
          <a:xfrm>
            <a:off x="5789254" y="1692090"/>
            <a:ext cx="2898013" cy="583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36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rot="0"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/>
            <p:cNvSpPr txBox="1"/>
            <p:nvPr/>
          </p:nvSpPr>
          <p:spPr>
            <a:xfrm>
              <a:off x="6817895" y="310803"/>
              <a:ext cx="1626970" cy="311679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  <a:endParaRPr lang="en-US" altLang="ko-KR" sz="199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481060" y="3350782"/>
              <a:ext cx="2567480" cy="8197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4800" b="1" spc="-300">
                  <a:solidFill>
                    <a:schemeClr val="bg1"/>
                  </a:solidFill>
                  <a:latin typeface="+mn-ea"/>
                </a:rPr>
                <a:t>화면 구성</a:t>
              </a:r>
              <a:endParaRPr lang="ko-KR" altLang="en-US" sz="4800" b="1" spc="-30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4" name="직선 연결선 3"/>
            <p:cNvCxnSpPr/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직사각형 7"/>
          <p:cNvSpPr/>
          <p:nvPr/>
        </p:nvSpPr>
        <p:spPr>
          <a:xfrm>
            <a:off x="9910961" y="6450210"/>
            <a:ext cx="2162970" cy="3075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056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44378" y="272716"/>
            <a:ext cx="75668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en-US" altLang="ko-KR" sz="160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61210" y="272716"/>
            <a:ext cx="1511476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1" spc="-300">
                <a:solidFill>
                  <a:schemeClr val="accent1"/>
                </a:solidFill>
              </a:rPr>
              <a:t>화면 구성</a:t>
            </a:r>
            <a:endParaRPr lang="ko-KR" altLang="en-US" sz="2800" b="1" spc="-30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10010180" y="6450210"/>
            <a:ext cx="2033985" cy="2381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209167" y="966638"/>
            <a:ext cx="3065426" cy="5554016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75262" y="962505"/>
            <a:ext cx="2720146" cy="5518380"/>
          </a:xfrm>
          <a:prstGeom prst="rect">
            <a:avLst/>
          </a:prstGeom>
        </p:spPr>
      </p:pic>
      <p:sp>
        <p:nvSpPr>
          <p:cNvPr id="31" name="가로 글상자 30"/>
          <p:cNvSpPr txBox="1"/>
          <p:nvPr/>
        </p:nvSpPr>
        <p:spPr>
          <a:xfrm>
            <a:off x="6914991" y="1132084"/>
            <a:ext cx="4252438" cy="173303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/>
              <a:t>고객 앱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위치 기반 주문 시스템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가까이에 있는 매장을 기반으로하여 주문 시스템을 구현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58320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_008_10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4d60"/>
      </a:accent1>
      <a:accent2>
        <a:srgbClr val="006182"/>
      </a:accent2>
      <a:accent3>
        <a:srgbClr val="4e849c"/>
      </a:accent3>
      <a:accent4>
        <a:srgbClr val="dcdbd9"/>
      </a:accent4>
      <a:accent5>
        <a:srgbClr val="3b626e"/>
      </a:accent5>
      <a:accent6>
        <a:srgbClr val="27383e"/>
      </a:accent6>
      <a:hlink>
        <a:srgbClr val="3f3f3f"/>
      </a:hlink>
      <a:folHlink>
        <a:srgbClr val="3f3f3f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147</ep:Words>
  <ep:PresentationFormat>와이드스크린</ep:PresentationFormat>
  <ep:Paragraphs>78</ep:Paragraphs>
  <ep:Slides>16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ep:HeadingPairs>
  <ep:TitlesOfParts>
    <vt:vector size="17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2022-08-03T01:14:38.000</dcterms:created>
  <dc:creator>Yu Saebyeol</dc:creator>
  <cp:lastModifiedBy>admin</cp:lastModifiedBy>
  <dcterms:modified xsi:type="dcterms:W3CDTF">2023-08-16T07:30:30.767</dcterms:modified>
  <cp:revision>80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